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  <p:sldMasterId id="2147483668" r:id="rId2"/>
  </p:sldMasterIdLst>
  <p:notesMasterIdLst>
    <p:notesMasterId r:id="rId5"/>
  </p:notesMasterIdLst>
  <p:sldIdLst>
    <p:sldId id="331" r:id="rId3"/>
    <p:sldId id="332" r:id="rId4"/>
  </p:sldIdLst>
  <p:sldSz cx="9144000" cy="5143500" type="screen16x9"/>
  <p:notesSz cx="6797675" cy="9928225"/>
  <p:embeddedFontLst>
    <p:embeddedFont>
      <p:font typeface="Tahoma" panose="020B0604030504040204" pitchFamily="34" charset="0"/>
      <p:regular r:id="rId6"/>
      <p:bold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00"/>
    <a:srgbClr val="EE0000"/>
    <a:srgbClr val="FF0066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-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1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39291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4670bf4d8a_0_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14670bf4d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768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4670bf4d8a_0_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38100" tIns="38100" rIns="38100" bIns="38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14670bf4d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285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 b="0" i="0" u="none" strike="noStrike" cap="non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266216"/>
            <a:ext cx="9143999" cy="162700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46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3000" b="1" i="0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457200" y="665441"/>
            <a:ext cx="822960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1pPr>
            <a:lvl2pPr marL="914400" lvl="1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2pPr>
            <a:lvl3pPr marL="1371600" lvl="2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3pPr>
            <a:lvl4pPr marL="1828800" lvl="3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4pPr>
            <a:lvl5pPr marL="2286000" lvl="4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5pPr>
            <a:lvl6pPr marL="2743200" lvl="5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6pPr>
            <a:lvl7pPr marL="3200400" lvl="6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7pPr>
            <a:lvl8pPr marL="3657600" lvl="7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8pPr>
            <a:lvl9pPr marL="4114800" lvl="8" indent="-228600" algn="l">
              <a:spcBef>
                <a:spcPts val="1200"/>
              </a:spcBef>
              <a:spcAft>
                <a:spcPts val="120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266211"/>
            <a:ext cx="9143999" cy="162700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46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3000" b="1" i="0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457200" y="665441"/>
            <a:ext cx="397764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1pPr>
            <a:lvl2pPr marL="914400" lvl="1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2pPr>
            <a:lvl3pPr marL="1371600" lvl="2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3pPr>
            <a:lvl4pPr marL="1828800" lvl="3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4pPr>
            <a:lvl5pPr marL="2286000" lvl="4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5pPr>
            <a:lvl6pPr marL="2743200" lvl="5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6pPr>
            <a:lvl7pPr marL="3200400" lvl="6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7pPr>
            <a:lvl8pPr marL="3657600" lvl="7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8pPr>
            <a:lvl9pPr marL="4114800" lvl="8" indent="-228600" algn="l">
              <a:spcBef>
                <a:spcPts val="1200"/>
              </a:spcBef>
              <a:spcAft>
                <a:spcPts val="120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2"/>
          </p:nvPr>
        </p:nvSpPr>
        <p:spPr>
          <a:xfrm>
            <a:off x="4709160" y="665441"/>
            <a:ext cx="397764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1pPr>
            <a:lvl2pPr marL="914400" lvl="1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2pPr>
            <a:lvl3pPr marL="1371600" lvl="2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3pPr>
            <a:lvl4pPr marL="1828800" lvl="3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4pPr>
            <a:lvl5pPr marL="2286000" lvl="4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5pPr>
            <a:lvl6pPr marL="2743200" lvl="5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6pPr>
            <a:lvl7pPr marL="3200400" lvl="6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7pPr>
            <a:lvl8pPr marL="3657600" lvl="7" indent="-228600" algn="l">
              <a:spcBef>
                <a:spcPts val="1200"/>
              </a:spcBef>
              <a:spcAft>
                <a:spcPts val="0"/>
              </a:spcAft>
              <a:buSzPts val="400"/>
              <a:buNone/>
              <a:defRPr sz="400"/>
            </a:lvl8pPr>
            <a:lvl9pPr marL="4114800" lvl="8" indent="-228600" algn="l">
              <a:spcBef>
                <a:spcPts val="1200"/>
              </a:spcBef>
              <a:spcAft>
                <a:spcPts val="120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 sz="4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266216"/>
            <a:ext cx="9143999" cy="1627003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46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3000" b="1" i="0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457200" y="665441"/>
            <a:ext cx="822960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266211"/>
            <a:ext cx="9143999" cy="162700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46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3000" b="1" i="0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457200" y="665441"/>
            <a:ext cx="397764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2"/>
          </p:nvPr>
        </p:nvSpPr>
        <p:spPr>
          <a:xfrm>
            <a:off x="4709160" y="665441"/>
            <a:ext cx="397764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ctrTitle"/>
          </p:nvPr>
        </p:nvSpPr>
        <p:spPr>
          <a:xfrm>
            <a:off x="685800" y="896898"/>
            <a:ext cx="7772400" cy="259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subTitle" idx="1"/>
          </p:nvPr>
        </p:nvSpPr>
        <p:spPr>
          <a:xfrm>
            <a:off x="1371600" y="1620203"/>
            <a:ext cx="640080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46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 sz="3000" b="1" i="0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543498" y="293748"/>
            <a:ext cx="3402965" cy="259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1700" b="1" i="0" u="none" strike="noStrike" cap="none">
                <a:solidFill>
                  <a:srgbClr val="EC202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2pPr>
            <a:lvl3pPr lvl="2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3pPr>
            <a:lvl4pPr lvl="3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4pPr>
            <a:lvl5pPr lvl="4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5pPr>
            <a:lvl6pPr lvl="5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6pPr>
            <a:lvl7pPr lvl="6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7pPr>
            <a:lvl8pPr lvl="7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8pPr>
            <a:lvl9pPr lvl="8">
              <a:spcBef>
                <a:spcPts val="0"/>
              </a:spcBef>
              <a:spcAft>
                <a:spcPts val="0"/>
              </a:spcAft>
              <a:buSzPts val="400"/>
              <a:buNone/>
              <a:defRPr sz="500"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457200" y="665441"/>
            <a:ext cx="822960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08960" y="2690694"/>
            <a:ext cx="292608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457200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400"/>
              <a:buNone/>
              <a:def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sldNum" idx="12"/>
          </p:nvPr>
        </p:nvSpPr>
        <p:spPr>
          <a:xfrm>
            <a:off x="6583681" y="2690694"/>
            <a:ext cx="2103120" cy="77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82502" y="2308146"/>
            <a:ext cx="9143999" cy="289245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2065161" y="-72078"/>
            <a:ext cx="6892534" cy="67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марок и моделей,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которые распространяется программа в период с 01.01.2025 по 30.11.2025</a:t>
            </a:r>
            <a:endParaRPr lang="ru-RU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5ED24FC-AA6C-0AB7-A814-007869CFF1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96" y="91814"/>
            <a:ext cx="1903365" cy="42161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08F867-F687-6FBF-60B0-764F415CD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545" y="544179"/>
            <a:ext cx="9332839" cy="479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8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77" y="2308146"/>
            <a:ext cx="9143999" cy="289245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2198509" y="114580"/>
            <a:ext cx="689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D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субсидии по договорам лизинга</a:t>
            </a:r>
            <a:endParaRPr lang="ru-RU" sz="2400" dirty="0">
              <a:solidFill>
                <a:srgbClr val="D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5ED24FC-AA6C-0AB7-A814-007869CFF1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144" y="183627"/>
            <a:ext cx="1903365" cy="4216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5DC038-E6B7-3405-7905-12E8B3764AAC}"/>
              </a:ext>
            </a:extLst>
          </p:cNvPr>
          <p:cNvSpPr txBox="1"/>
          <p:nvPr/>
        </p:nvSpPr>
        <p:spPr>
          <a:xfrm>
            <a:off x="295144" y="722112"/>
            <a:ext cx="86151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 до 10 % цены колесного транспортного средства, но не более 500 тыс. рублей на 1 ед.;</a:t>
            </a:r>
            <a:endParaRPr lang="ru-RU" dirty="0">
              <a:latin typeface="TimesNewRomanPSM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35 % цены электромобиля, но не более 925 тыс. рублей на 1 ед.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35 % цены электромобилей категорий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N2, M2, но </a:t>
            </a:r>
            <a:r>
              <a:rPr lang="ru-RU" b="0" i="0" u="none" strike="noStrike" baseline="0" dirty="0">
                <a:latin typeface="TimesNewRomanPSMT"/>
              </a:rPr>
              <a:t>не более 2 000 тыс. рублей на 1 ед.;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40 % цены общественного</a:t>
            </a:r>
            <a:r>
              <a:rPr lang="ru-RU" dirty="0">
                <a:latin typeface="TimesNewRomanPSMT"/>
              </a:rPr>
              <a:t> </a:t>
            </a:r>
            <a:r>
              <a:rPr lang="ru-RU" b="0" i="0" u="none" strike="noStrike" baseline="0" dirty="0">
                <a:latin typeface="TimesNewRomanPSMT"/>
              </a:rPr>
              <a:t>транспортного средства, но не более 8 000 тыс. рублей на 1 ед. (в случае заключения таких договоров с лизинговой организацией, являющейся получателем средств субсидии из федерального бюджета в рамках федерального проекта «Развитие общественного транспорта» национального проекта «Инфраструктура для жизни»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40 % цены транспортного средства для</a:t>
            </a:r>
            <a:r>
              <a:rPr lang="ru-RU" dirty="0">
                <a:latin typeface="TimesNewRomanPSMT"/>
              </a:rPr>
              <a:t> </a:t>
            </a:r>
            <a:r>
              <a:rPr lang="ru-RU" b="0" i="0" u="none" strike="noStrike" baseline="0" dirty="0">
                <a:latin typeface="TimesNewRomanPSMT"/>
              </a:rPr>
              <a:t>перевозки инвалидов, но не более 1 000 тыс. рублей на 1 ед. (в случае заключения таких договоров с физическими лицами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b="0" i="0" u="none" strike="noStrike" baseline="0" dirty="0">
                <a:latin typeface="TimesNewRomanPSMT"/>
              </a:rPr>
              <a:t>ветеранами боевых действий, получившими увечья в ходе СВО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49 % цены высокоавтоматизированного транспортного средства, но не более 12 200 тыс. рублей на 1 ед.;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1</a:t>
            </a:r>
            <a:r>
              <a:rPr lang="ru-RU" b="0" i="0" u="none" strike="noStrike" baseline="0" dirty="0">
                <a:latin typeface="TimesNewRomanPSMT"/>
              </a:rPr>
              <a:t>0 % цены седельных тягачей категории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N3</a:t>
            </a:r>
            <a:r>
              <a:rPr lang="ru-RU" b="0" i="0" u="none" strike="noStrike" baseline="0" dirty="0">
                <a:latin typeface="TimesNewRomanPSMT"/>
              </a:rPr>
              <a:t>, но не более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850 </a:t>
            </a:r>
            <a:r>
              <a:rPr lang="ru-RU" b="0" i="0" u="none" strike="noStrike" baseline="0" dirty="0">
                <a:latin typeface="TimesNewRomanPSMT"/>
              </a:rPr>
              <a:t>тыс. рублей на 1 ед.;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b="0" i="0" u="none" strike="noStrike" baseline="0" dirty="0">
                <a:latin typeface="TimesNewRomanPSMT"/>
              </a:rPr>
              <a:t>до 20 % цены туристических автобусов категории M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3 </a:t>
            </a:r>
            <a:r>
              <a:rPr lang="ru-RU" b="0" i="0" u="none" strike="noStrike" baseline="0" dirty="0">
                <a:latin typeface="TimesNewRomanPSMT"/>
              </a:rPr>
              <a:t>класса III, но не более 2 000 тыс. рублей на 1 ед.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8E8F2E0-3866-3969-DD56-0523F6FD5CFB}"/>
              </a:ext>
            </a:extLst>
          </p:cNvPr>
          <p:cNvSpPr/>
          <p:nvPr/>
        </p:nvSpPr>
        <p:spPr>
          <a:xfrm>
            <a:off x="295144" y="4096697"/>
            <a:ext cx="8677409" cy="914400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1600" dirty="0">
                <a:solidFill>
                  <a:srgbClr val="FF0000"/>
                </a:solidFill>
                <a:latin typeface="TimesNewRomanPSMT"/>
              </a:rPr>
              <a:t>Р</a:t>
            </a:r>
            <a:r>
              <a:rPr lang="ru-RU" sz="1600" b="0" i="0" u="none" strike="noStrike" baseline="0" dirty="0">
                <a:solidFill>
                  <a:srgbClr val="FF0000"/>
                </a:solidFill>
                <a:latin typeface="TimesNewRomanPSMT"/>
              </a:rPr>
              <a:t>азмер субсидии не может превышать размер скидки, фактически предоставленной лизингополучателю.</a:t>
            </a:r>
            <a:endParaRPr lang="ru-RU" sz="1000" b="1" dirty="0">
              <a:solidFill>
                <a:srgbClr val="FF0000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55265730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249</Words>
  <Application>Microsoft Office PowerPoint</Application>
  <PresentationFormat>Экран (16:9)</PresentationFormat>
  <Paragraphs>11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Wingdings</vt:lpstr>
      <vt:lpstr>Calibri</vt:lpstr>
      <vt:lpstr>Arial</vt:lpstr>
      <vt:lpstr>TimesNewRomanPSMT</vt:lpstr>
      <vt:lpstr>Times New Roman</vt:lpstr>
      <vt:lpstr>Tahoma</vt:lpstr>
      <vt:lpstr>Simple Light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70</cp:revision>
  <cp:lastPrinted>2023-07-06T12:52:55Z</cp:lastPrinted>
  <dcterms:modified xsi:type="dcterms:W3CDTF">2025-04-07T10:29:09Z</dcterms:modified>
</cp:coreProperties>
</file>